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67" r:id="rId1"/>
  </p:sldMasterIdLst>
  <p:notesMasterIdLst>
    <p:notesMasterId r:id="rId29"/>
  </p:notesMasterIdLst>
  <p:sldIdLst>
    <p:sldId id="262" r:id="rId2"/>
    <p:sldId id="263" r:id="rId3"/>
    <p:sldId id="272" r:id="rId4"/>
    <p:sldId id="267" r:id="rId5"/>
    <p:sldId id="268" r:id="rId6"/>
    <p:sldId id="273" r:id="rId7"/>
    <p:sldId id="264" r:id="rId8"/>
    <p:sldId id="276" r:id="rId9"/>
    <p:sldId id="277" r:id="rId10"/>
    <p:sldId id="302" r:id="rId11"/>
    <p:sldId id="278" r:id="rId12"/>
    <p:sldId id="279" r:id="rId13"/>
    <p:sldId id="280" r:id="rId14"/>
    <p:sldId id="281" r:id="rId15"/>
    <p:sldId id="282" r:id="rId16"/>
    <p:sldId id="283" r:id="rId17"/>
    <p:sldId id="294" r:id="rId18"/>
    <p:sldId id="293" r:id="rId19"/>
    <p:sldId id="303" r:id="rId20"/>
    <p:sldId id="286" r:id="rId21"/>
    <p:sldId id="285" r:id="rId22"/>
    <p:sldId id="292" r:id="rId23"/>
    <p:sldId id="295" r:id="rId24"/>
    <p:sldId id="296" r:id="rId25"/>
    <p:sldId id="297" r:id="rId26"/>
    <p:sldId id="298" r:id="rId27"/>
    <p:sldId id="301" r:id="rId28"/>
  </p:sldIdLst>
  <p:sldSz cx="9144000" cy="5145088"/>
  <p:notesSz cx="6858000" cy="9144000"/>
  <p:embeddedFontLst>
    <p:embeddedFont>
      <p:font typeface="Dax-Medium" panose="02010504060101020104" pitchFamily="2" charset="0"/>
      <p:regular r:id="rId30"/>
    </p:embeddedFont>
    <p:embeddedFont>
      <p:font typeface="Dax-Regular" panose="02010504060101020104" pitchFamily="2" charset="0"/>
      <p:regular r:id="rId31"/>
    </p:embeddedFont>
    <p:embeddedFont>
      <p:font typeface="Dax-Light" panose="02010504050101020104" pitchFamily="2" charset="0"/>
      <p:regular r:id="rId32"/>
    </p:embeddedFont>
  </p:embeddedFont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Dax-Medium" pitchFamily="8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Dax-Medium" pitchFamily="8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Dax-Medium" pitchFamily="8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Dax-Medium" pitchFamily="8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Dax-Medium" pitchFamily="82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Dax-Medium" pitchFamily="82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Dax-Medium" pitchFamily="82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Dax-Medium" pitchFamily="82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Dax-Medium" pitchFamily="82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602">
          <p15:clr>
            <a:srgbClr val="A4A3A4"/>
          </p15:clr>
        </p15:guide>
        <p15:guide id="3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3A6B"/>
    <a:srgbClr val="B1DBF5"/>
    <a:srgbClr val="F7B721"/>
    <a:srgbClr val="00503C"/>
    <a:srgbClr val="F7B421"/>
    <a:srgbClr val="BF9DB5"/>
    <a:srgbClr val="C6D9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705" autoAdjust="0"/>
  </p:normalViewPr>
  <p:slideViewPr>
    <p:cSldViewPr>
      <p:cViewPr varScale="1">
        <p:scale>
          <a:sx n="119" d="100"/>
          <a:sy n="119" d="100"/>
        </p:scale>
        <p:origin x="326" y="82"/>
      </p:cViewPr>
      <p:guideLst>
        <p:guide orient="horz"/>
        <p:guide pos="5602"/>
        <p:guide pos="3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da-DK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da-DK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da-DK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736B9738-1C8C-45F5-ACF1-7B23E69D123B}" type="slidenum">
              <a:rPr lang="da-DK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477996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øn ud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e 6"/>
          <p:cNvGrpSpPr>
            <a:grpSpLocks/>
          </p:cNvGrpSpPr>
          <p:nvPr/>
        </p:nvGrpSpPr>
        <p:grpSpPr>
          <a:xfrm>
            <a:off x="-1" y="0"/>
            <a:ext cx="9144000" cy="365125"/>
            <a:chOff x="0" y="0"/>
            <a:chExt cx="9140825" cy="365125"/>
          </a:xfrm>
        </p:grpSpPr>
        <p:sp>
          <p:nvSpPr>
            <p:cNvPr id="8" name="Rectangle 34"/>
            <p:cNvSpPr>
              <a:spLocks noChangeArrowheads="1"/>
            </p:cNvSpPr>
            <p:nvPr/>
          </p:nvSpPr>
          <p:spPr bwMode="auto">
            <a:xfrm>
              <a:off x="0" y="0"/>
              <a:ext cx="9140825" cy="363538"/>
            </a:xfrm>
            <a:prstGeom prst="rect">
              <a:avLst/>
            </a:prstGeom>
            <a:solidFill>
              <a:srgbClr val="C6D92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pic>
          <p:nvPicPr>
            <p:cNvPr id="9" name="Picture 43" descr="FF_logospiral_hvi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652" t="32643" b="63490"/>
            <a:stretch>
              <a:fillRect/>
            </a:stretch>
          </p:blipFill>
          <p:spPr bwMode="auto">
            <a:xfrm>
              <a:off x="0" y="0"/>
              <a:ext cx="6265863" cy="365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539750" y="509141"/>
            <a:ext cx="8076082" cy="479227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Dax-Medium" panose="02010504060101020104" pitchFamily="2" charset="0"/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4" name="Tekstfelt 10"/>
          <p:cNvSpPr txBox="1"/>
          <p:nvPr userDrawn="1"/>
        </p:nvSpPr>
        <p:spPr>
          <a:xfrm>
            <a:off x="8435749" y="4660776"/>
            <a:ext cx="445048" cy="2308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F3432889-42AD-4551-926D-C112E8EE37AE}" type="slidenum">
              <a:rPr lang="da-DK" sz="900" smtClean="0">
                <a:latin typeface="Dax-Regular" panose="02010504060101020104" pitchFamily="2" charset="0"/>
              </a:rPr>
              <a:pPr algn="r"/>
              <a:t>‹nr.›</a:t>
            </a:fld>
            <a:endParaRPr lang="da-DK" sz="1200" dirty="0">
              <a:latin typeface="Dax-Regular" panose="02010504060101020104" pitchFamily="2" charset="0"/>
            </a:endParaRPr>
          </a:p>
        </p:txBody>
      </p:sp>
      <p:sp>
        <p:nvSpPr>
          <p:cNvPr id="11" name="Pladsholder til indhold 4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8061582" cy="367240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Dax-Regular"/>
              </a:defRPr>
            </a:lvl1pPr>
            <a:lvl2pPr>
              <a:defRPr sz="2000">
                <a:latin typeface="Dax-Regular"/>
              </a:defRPr>
            </a:lvl2pPr>
            <a:lvl3pPr>
              <a:defRPr sz="2000">
                <a:latin typeface="Dax-Regular"/>
              </a:defRPr>
            </a:lvl3pPr>
            <a:lvl4pPr>
              <a:defRPr sz="2000">
                <a:latin typeface="Dax-Regular"/>
              </a:defRPr>
            </a:lvl4pPr>
            <a:lvl5pPr>
              <a:defRPr sz="2000">
                <a:latin typeface="Dax-Regular"/>
              </a:defRPr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8440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felt 10"/>
          <p:cNvSpPr txBox="1"/>
          <p:nvPr userDrawn="1"/>
        </p:nvSpPr>
        <p:spPr>
          <a:xfrm>
            <a:off x="8435749" y="4660776"/>
            <a:ext cx="445048" cy="27699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F3432889-42AD-4551-926D-C112E8EE37AE}" type="slidenum">
              <a:rPr lang="da-DK" sz="1200" smtClean="0">
                <a:latin typeface="Dax-Regular" panose="02010504060101020104" pitchFamily="2" charset="0"/>
              </a:rPr>
              <a:pPr algn="r"/>
              <a:t>‹nr.›</a:t>
            </a:fld>
            <a:endParaRPr lang="da-DK" sz="1200" dirty="0">
              <a:latin typeface="Dax-Regular" panose="020105040601010201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154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øn m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e 6"/>
          <p:cNvGrpSpPr/>
          <p:nvPr userDrawn="1"/>
        </p:nvGrpSpPr>
        <p:grpSpPr>
          <a:xfrm>
            <a:off x="-1" y="0"/>
            <a:ext cx="9144000" cy="365125"/>
            <a:chOff x="0" y="0"/>
            <a:chExt cx="9140825" cy="365125"/>
          </a:xfrm>
        </p:grpSpPr>
        <p:sp>
          <p:nvSpPr>
            <p:cNvPr id="8" name="Rectangle 34"/>
            <p:cNvSpPr>
              <a:spLocks noChangeArrowheads="1"/>
            </p:cNvSpPr>
            <p:nvPr/>
          </p:nvSpPr>
          <p:spPr bwMode="auto">
            <a:xfrm>
              <a:off x="0" y="0"/>
              <a:ext cx="9140825" cy="363538"/>
            </a:xfrm>
            <a:prstGeom prst="rect">
              <a:avLst/>
            </a:prstGeom>
            <a:solidFill>
              <a:srgbClr val="C6D92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pic>
          <p:nvPicPr>
            <p:cNvPr id="9" name="Picture 43" descr="FF_logospiral_hvi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652" t="32643" b="63490"/>
            <a:stretch>
              <a:fillRect/>
            </a:stretch>
          </p:blipFill>
          <p:spPr bwMode="auto">
            <a:xfrm>
              <a:off x="0" y="0"/>
              <a:ext cx="6265863" cy="365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Billed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240709"/>
            <a:ext cx="1002778" cy="489729"/>
          </a:xfrm>
          <a:prstGeom prst="rect">
            <a:avLst/>
          </a:prstGeom>
        </p:spPr>
      </p:pic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539750" y="509141"/>
            <a:ext cx="7344618" cy="479227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Dax-Medium" panose="02010504060101020104" pitchFamily="2" charset="0"/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0" name="Pladsholder til indhold 4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8061582" cy="367240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Dax-Regular"/>
              </a:defRPr>
            </a:lvl1pPr>
            <a:lvl2pPr>
              <a:defRPr sz="2000">
                <a:latin typeface="Dax-Regular"/>
              </a:defRPr>
            </a:lvl2pPr>
            <a:lvl3pPr>
              <a:defRPr sz="2000">
                <a:latin typeface="Dax-Regular"/>
              </a:defRPr>
            </a:lvl3pPr>
            <a:lvl4pPr>
              <a:defRPr sz="2000">
                <a:latin typeface="Dax-Regular"/>
              </a:defRPr>
            </a:lvl4pPr>
            <a:lvl5pPr>
              <a:defRPr sz="2000">
                <a:latin typeface="Dax-Regular"/>
              </a:defRPr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11" name="Tekstfelt 10"/>
          <p:cNvSpPr txBox="1"/>
          <p:nvPr userDrawn="1"/>
        </p:nvSpPr>
        <p:spPr>
          <a:xfrm>
            <a:off x="8435749" y="4660776"/>
            <a:ext cx="445048" cy="2308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F3432889-42AD-4551-926D-C112E8EE37AE}" type="slidenum">
              <a:rPr lang="da-DK" sz="900" smtClean="0">
                <a:latin typeface="Dax-Regular" panose="02010504060101020104" pitchFamily="2" charset="0"/>
              </a:rPr>
              <a:pPr algn="r"/>
              <a:t>‹nr.›</a:t>
            </a:fld>
            <a:endParaRPr lang="da-DK" sz="1200" dirty="0">
              <a:latin typeface="Dax-Regular" panose="020105040601010201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938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øn -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539750" y="509141"/>
            <a:ext cx="8076082" cy="479227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Dax-Medium" panose="02010504060101020104" pitchFamily="2" charset="0"/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grpSp>
        <p:nvGrpSpPr>
          <p:cNvPr id="15" name="Gruppe 14"/>
          <p:cNvGrpSpPr/>
          <p:nvPr userDrawn="1"/>
        </p:nvGrpSpPr>
        <p:grpSpPr>
          <a:xfrm>
            <a:off x="-1" y="0"/>
            <a:ext cx="9144000" cy="365125"/>
            <a:chOff x="0" y="0"/>
            <a:chExt cx="9140825" cy="365125"/>
          </a:xfrm>
        </p:grpSpPr>
        <p:sp>
          <p:nvSpPr>
            <p:cNvPr id="18" name="Rectangle 34"/>
            <p:cNvSpPr>
              <a:spLocks noChangeArrowheads="1"/>
            </p:cNvSpPr>
            <p:nvPr/>
          </p:nvSpPr>
          <p:spPr bwMode="auto">
            <a:xfrm>
              <a:off x="0" y="0"/>
              <a:ext cx="9140825" cy="363538"/>
            </a:xfrm>
            <a:prstGeom prst="rect">
              <a:avLst/>
            </a:prstGeom>
            <a:solidFill>
              <a:srgbClr val="C6D92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pic>
          <p:nvPicPr>
            <p:cNvPr id="19" name="Picture 43" descr="FF_logospiral_hvi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652" t="32643" b="63490"/>
            <a:stretch>
              <a:fillRect/>
            </a:stretch>
          </p:blipFill>
          <p:spPr bwMode="auto">
            <a:xfrm>
              <a:off x="0" y="0"/>
              <a:ext cx="6265863" cy="365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Pladsholder til indhold 9"/>
          <p:cNvSpPr>
            <a:spLocks noGrp="1"/>
          </p:cNvSpPr>
          <p:nvPr>
            <p:ph sz="quarter" idx="10"/>
          </p:nvPr>
        </p:nvSpPr>
        <p:spPr>
          <a:xfrm>
            <a:off x="533702" y="1202611"/>
            <a:ext cx="3894282" cy="367419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Dax-Regular" panose="02010504060101020104" pitchFamily="2" charset="0"/>
              </a:defRPr>
            </a:lvl1pPr>
            <a:lvl2pPr>
              <a:defRPr sz="2000">
                <a:latin typeface="Dax-Regular" panose="02010504060101020104" pitchFamily="2" charset="0"/>
              </a:defRPr>
            </a:lvl2pPr>
            <a:lvl3pPr>
              <a:defRPr sz="2000">
                <a:latin typeface="Dax-Regular" panose="02010504060101020104" pitchFamily="2" charset="0"/>
              </a:defRPr>
            </a:lvl3pPr>
            <a:lvl4pPr>
              <a:defRPr sz="2000">
                <a:latin typeface="Dax-Regular" panose="02010504060101020104" pitchFamily="2" charset="0"/>
              </a:defRPr>
            </a:lvl4pPr>
            <a:lvl5pPr>
              <a:defRPr sz="2000">
                <a:latin typeface="Dax-Regular" panose="02010504060101020104" pitchFamily="2" charset="0"/>
              </a:defRPr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10" name="Pladsholder til indhold 9"/>
          <p:cNvSpPr>
            <a:spLocks noGrp="1"/>
          </p:cNvSpPr>
          <p:nvPr>
            <p:ph sz="quarter" idx="11"/>
          </p:nvPr>
        </p:nvSpPr>
        <p:spPr>
          <a:xfrm>
            <a:off x="4719960" y="1204309"/>
            <a:ext cx="3895872" cy="3672491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Dax-Regular" panose="02010504060101020104" pitchFamily="2" charset="0"/>
              </a:defRPr>
            </a:lvl1pPr>
            <a:lvl2pPr>
              <a:defRPr sz="2000">
                <a:latin typeface="Dax-Regular" panose="02010504060101020104" pitchFamily="2" charset="0"/>
              </a:defRPr>
            </a:lvl2pPr>
            <a:lvl3pPr>
              <a:defRPr sz="2000">
                <a:latin typeface="Dax-Regular" panose="02010504060101020104" pitchFamily="2" charset="0"/>
              </a:defRPr>
            </a:lvl3pPr>
            <a:lvl4pPr>
              <a:defRPr sz="2000">
                <a:latin typeface="Dax-Regular" panose="02010504060101020104" pitchFamily="2" charset="0"/>
              </a:defRPr>
            </a:lvl4pPr>
            <a:lvl5pPr>
              <a:defRPr sz="2000">
                <a:latin typeface="Dax-Regular" panose="02010504060101020104" pitchFamily="2" charset="0"/>
              </a:defRPr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11" name="Tekstfelt 10"/>
          <p:cNvSpPr txBox="1"/>
          <p:nvPr userDrawn="1"/>
        </p:nvSpPr>
        <p:spPr>
          <a:xfrm>
            <a:off x="8435749" y="4660776"/>
            <a:ext cx="445048" cy="2308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F3432889-42AD-4551-926D-C112E8EE37AE}" type="slidenum">
              <a:rPr lang="da-DK" sz="900" smtClean="0">
                <a:latin typeface="Dax-Regular" panose="02010504060101020104" pitchFamily="2" charset="0"/>
              </a:rPr>
              <a:pPr algn="r"/>
              <a:t>‹nr.›</a:t>
            </a:fld>
            <a:endParaRPr lang="da-DK" sz="1200" dirty="0">
              <a:latin typeface="Dax-Regular" panose="020105040601010201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397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ud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/>
          <p:cNvGrpSpPr/>
          <p:nvPr userDrawn="1"/>
        </p:nvGrpSpPr>
        <p:grpSpPr>
          <a:xfrm>
            <a:off x="-1" y="0"/>
            <a:ext cx="9144000" cy="365125"/>
            <a:chOff x="0" y="0"/>
            <a:chExt cx="9140825" cy="365125"/>
          </a:xfrm>
          <a:solidFill>
            <a:srgbClr val="F7B721"/>
          </a:solidFill>
        </p:grpSpPr>
        <p:sp>
          <p:nvSpPr>
            <p:cNvPr id="11" name="Rectangle 34"/>
            <p:cNvSpPr>
              <a:spLocks noChangeArrowheads="1"/>
            </p:cNvSpPr>
            <p:nvPr/>
          </p:nvSpPr>
          <p:spPr bwMode="auto">
            <a:xfrm>
              <a:off x="0" y="0"/>
              <a:ext cx="9140825" cy="36353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pic>
          <p:nvPicPr>
            <p:cNvPr id="12" name="Picture 43" descr="FF_logospiral_hvi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652" t="32643" b="63490"/>
            <a:stretch>
              <a:fillRect/>
            </a:stretch>
          </p:blipFill>
          <p:spPr bwMode="auto">
            <a:xfrm>
              <a:off x="0" y="0"/>
              <a:ext cx="6265863" cy="365125"/>
            </a:xfrm>
            <a:prstGeom prst="rect">
              <a:avLst/>
            </a:prstGeom>
            <a:grpFill/>
            <a:extLst/>
          </p:spPr>
        </p:pic>
      </p:grp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539750" y="509141"/>
            <a:ext cx="8076082" cy="479227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Dax-Medium" panose="02010504060101020104" pitchFamily="2" charset="0"/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8061582" cy="367240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Dax-Regular"/>
              </a:defRPr>
            </a:lvl1pPr>
            <a:lvl2pPr>
              <a:defRPr sz="2000">
                <a:latin typeface="Dax-Regular"/>
              </a:defRPr>
            </a:lvl2pPr>
            <a:lvl3pPr>
              <a:defRPr sz="2000">
                <a:latin typeface="Dax-Regular"/>
              </a:defRPr>
            </a:lvl3pPr>
            <a:lvl4pPr>
              <a:defRPr sz="2000">
                <a:latin typeface="Dax-Regular"/>
              </a:defRPr>
            </a:lvl4pPr>
            <a:lvl5pPr>
              <a:defRPr sz="2000">
                <a:latin typeface="Dax-Regular"/>
              </a:defRPr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8" name="Tekstfelt 10"/>
          <p:cNvSpPr txBox="1"/>
          <p:nvPr userDrawn="1"/>
        </p:nvSpPr>
        <p:spPr>
          <a:xfrm>
            <a:off x="8435749" y="4660776"/>
            <a:ext cx="445048" cy="2308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F3432889-42AD-4551-926D-C112E8EE37AE}" type="slidenum">
              <a:rPr lang="da-DK" sz="900" smtClean="0">
                <a:latin typeface="Dax-Regular" panose="02010504060101020104" pitchFamily="2" charset="0"/>
              </a:rPr>
              <a:pPr algn="r"/>
              <a:t>‹nr.›</a:t>
            </a:fld>
            <a:endParaRPr lang="da-DK" sz="1200" dirty="0">
              <a:latin typeface="Dax-Regular" panose="020105040601010201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574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m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e 6"/>
          <p:cNvGrpSpPr/>
          <p:nvPr userDrawn="1"/>
        </p:nvGrpSpPr>
        <p:grpSpPr>
          <a:xfrm>
            <a:off x="-1" y="0"/>
            <a:ext cx="9144000" cy="365125"/>
            <a:chOff x="0" y="0"/>
            <a:chExt cx="9140825" cy="365125"/>
          </a:xfrm>
          <a:solidFill>
            <a:srgbClr val="F7B721"/>
          </a:solidFill>
        </p:grpSpPr>
        <p:sp>
          <p:nvSpPr>
            <p:cNvPr id="8" name="Rectangle 34"/>
            <p:cNvSpPr>
              <a:spLocks noChangeArrowheads="1"/>
            </p:cNvSpPr>
            <p:nvPr/>
          </p:nvSpPr>
          <p:spPr bwMode="auto">
            <a:xfrm>
              <a:off x="0" y="0"/>
              <a:ext cx="9140825" cy="36353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pic>
          <p:nvPicPr>
            <p:cNvPr id="9" name="Picture 43" descr="FF_logospiral_hvi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652" t="32643" b="63490"/>
            <a:stretch>
              <a:fillRect/>
            </a:stretch>
          </p:blipFill>
          <p:spPr bwMode="auto">
            <a:xfrm>
              <a:off x="0" y="0"/>
              <a:ext cx="6265863" cy="365125"/>
            </a:xfrm>
            <a:prstGeom prst="rect">
              <a:avLst/>
            </a:prstGeom>
            <a:grpFill/>
            <a:extLst/>
          </p:spPr>
        </p:pic>
      </p:grp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539750" y="509141"/>
            <a:ext cx="7344618" cy="479227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Dax-Medium" panose="02010504060101020104" pitchFamily="2" charset="0"/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0" name="Pladsholder til indhold 4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8061582" cy="367240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Dax-Regular"/>
              </a:defRPr>
            </a:lvl1pPr>
            <a:lvl2pPr>
              <a:defRPr sz="2000">
                <a:latin typeface="Dax-Regular"/>
              </a:defRPr>
            </a:lvl2pPr>
            <a:lvl3pPr>
              <a:defRPr sz="2000">
                <a:latin typeface="Dax-Regular"/>
              </a:defRPr>
            </a:lvl3pPr>
            <a:lvl4pPr>
              <a:defRPr sz="2000">
                <a:latin typeface="Dax-Regular"/>
              </a:defRPr>
            </a:lvl4pPr>
            <a:lvl5pPr>
              <a:defRPr sz="2000">
                <a:latin typeface="Dax-Regular"/>
              </a:defRPr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11" name="Tekstfelt 10"/>
          <p:cNvSpPr txBox="1"/>
          <p:nvPr userDrawn="1"/>
        </p:nvSpPr>
        <p:spPr>
          <a:xfrm>
            <a:off x="8435749" y="4660776"/>
            <a:ext cx="445048" cy="2308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F3432889-42AD-4551-926D-C112E8EE37AE}" type="slidenum">
              <a:rPr lang="da-DK" sz="900" smtClean="0">
                <a:latin typeface="Dax-Regular" panose="02010504060101020104" pitchFamily="2" charset="0"/>
              </a:rPr>
              <a:pPr algn="r"/>
              <a:t>‹nr.›</a:t>
            </a:fld>
            <a:endParaRPr lang="da-DK" sz="1200" dirty="0">
              <a:latin typeface="Dax-Regular" panose="02010504060101020104" pitchFamily="2" charset="0"/>
            </a:endParaRPr>
          </a:p>
        </p:txBody>
      </p:sp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240709"/>
            <a:ext cx="1002778" cy="48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26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 ud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e 6"/>
          <p:cNvGrpSpPr/>
          <p:nvPr/>
        </p:nvGrpSpPr>
        <p:grpSpPr>
          <a:xfrm>
            <a:off x="-1" y="0"/>
            <a:ext cx="9144000" cy="365125"/>
            <a:chOff x="0" y="0"/>
            <a:chExt cx="9140825" cy="365125"/>
          </a:xfrm>
          <a:solidFill>
            <a:srgbClr val="B1DBF5"/>
          </a:solidFill>
        </p:grpSpPr>
        <p:sp>
          <p:nvSpPr>
            <p:cNvPr id="8" name="Rectangle 34"/>
            <p:cNvSpPr>
              <a:spLocks noChangeArrowheads="1"/>
            </p:cNvSpPr>
            <p:nvPr/>
          </p:nvSpPr>
          <p:spPr bwMode="auto">
            <a:xfrm>
              <a:off x="0" y="0"/>
              <a:ext cx="9140825" cy="36353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pic>
          <p:nvPicPr>
            <p:cNvPr id="9" name="Picture 43" descr="FF_logospiral_hvi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652" t="32643" b="63490"/>
            <a:stretch>
              <a:fillRect/>
            </a:stretch>
          </p:blipFill>
          <p:spPr bwMode="auto">
            <a:xfrm>
              <a:off x="0" y="0"/>
              <a:ext cx="6265863" cy="365125"/>
            </a:xfrm>
            <a:prstGeom prst="rect">
              <a:avLst/>
            </a:prstGeom>
            <a:grpFill/>
            <a:extLst/>
          </p:spPr>
        </p:pic>
      </p:grp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539750" y="509141"/>
            <a:ext cx="8076082" cy="479227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Dax-Medium" panose="02010504060101020104" pitchFamily="2" charset="0"/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0" name="Pladsholder til indhold 4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8061582" cy="367240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Dax-Regular"/>
              </a:defRPr>
            </a:lvl1pPr>
            <a:lvl2pPr>
              <a:defRPr sz="2000">
                <a:latin typeface="Dax-Regular"/>
              </a:defRPr>
            </a:lvl2pPr>
            <a:lvl3pPr>
              <a:defRPr sz="2000">
                <a:latin typeface="Dax-Regular"/>
              </a:defRPr>
            </a:lvl3pPr>
            <a:lvl4pPr>
              <a:defRPr sz="2000">
                <a:latin typeface="Dax-Regular"/>
              </a:defRPr>
            </a:lvl4pPr>
            <a:lvl5pPr>
              <a:defRPr sz="2000">
                <a:latin typeface="Dax-Regular"/>
              </a:defRPr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11" name="Tekstfelt 10"/>
          <p:cNvSpPr txBox="1"/>
          <p:nvPr userDrawn="1"/>
        </p:nvSpPr>
        <p:spPr>
          <a:xfrm>
            <a:off x="8435749" y="4660776"/>
            <a:ext cx="445048" cy="2308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F3432889-42AD-4551-926D-C112E8EE37AE}" type="slidenum">
              <a:rPr lang="da-DK" sz="900" smtClean="0">
                <a:latin typeface="Dax-Regular" panose="02010504060101020104" pitchFamily="2" charset="0"/>
              </a:rPr>
              <a:pPr algn="r"/>
              <a:t>‹nr.›</a:t>
            </a:fld>
            <a:endParaRPr lang="da-DK" sz="1200" dirty="0">
              <a:latin typeface="Dax-Regular" panose="020105040601010201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791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 m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e 6"/>
          <p:cNvGrpSpPr/>
          <p:nvPr/>
        </p:nvGrpSpPr>
        <p:grpSpPr>
          <a:xfrm>
            <a:off x="-1" y="0"/>
            <a:ext cx="9144000" cy="365125"/>
            <a:chOff x="0" y="0"/>
            <a:chExt cx="9140825" cy="365125"/>
          </a:xfrm>
          <a:solidFill>
            <a:srgbClr val="B1DBF5"/>
          </a:solidFill>
        </p:grpSpPr>
        <p:sp>
          <p:nvSpPr>
            <p:cNvPr id="8" name="Rectangle 34"/>
            <p:cNvSpPr>
              <a:spLocks noChangeArrowheads="1"/>
            </p:cNvSpPr>
            <p:nvPr/>
          </p:nvSpPr>
          <p:spPr bwMode="auto">
            <a:xfrm>
              <a:off x="0" y="0"/>
              <a:ext cx="9140825" cy="36353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pic>
          <p:nvPicPr>
            <p:cNvPr id="9" name="Picture 43" descr="FF_logospiral_hvi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652" t="32643" b="63490"/>
            <a:stretch>
              <a:fillRect/>
            </a:stretch>
          </p:blipFill>
          <p:spPr bwMode="auto">
            <a:xfrm>
              <a:off x="0" y="0"/>
              <a:ext cx="6265863" cy="365125"/>
            </a:xfrm>
            <a:prstGeom prst="rect">
              <a:avLst/>
            </a:prstGeom>
            <a:grpFill/>
            <a:extLst/>
          </p:spPr>
        </p:pic>
      </p:grpSp>
      <p:sp>
        <p:nvSpPr>
          <p:cNvPr id="19" name="Titel 1"/>
          <p:cNvSpPr>
            <a:spLocks noGrp="1"/>
          </p:cNvSpPr>
          <p:nvPr>
            <p:ph type="title"/>
          </p:nvPr>
        </p:nvSpPr>
        <p:spPr>
          <a:xfrm>
            <a:off x="539750" y="509141"/>
            <a:ext cx="7344618" cy="479227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Dax-Medium" panose="02010504060101020104" pitchFamily="2" charset="0"/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0" name="Pladsholder til indhold 4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8061582" cy="367240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Dax-Regular"/>
              </a:defRPr>
            </a:lvl1pPr>
            <a:lvl2pPr>
              <a:defRPr sz="2000">
                <a:latin typeface="Dax-Regular"/>
              </a:defRPr>
            </a:lvl2pPr>
            <a:lvl3pPr>
              <a:defRPr sz="2000">
                <a:latin typeface="Dax-Regular"/>
              </a:defRPr>
            </a:lvl3pPr>
            <a:lvl4pPr>
              <a:defRPr sz="2000">
                <a:latin typeface="Dax-Regular"/>
              </a:defRPr>
            </a:lvl4pPr>
            <a:lvl5pPr>
              <a:defRPr sz="2000">
                <a:latin typeface="Dax-Regular"/>
              </a:defRPr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11" name="Tekstfelt 10"/>
          <p:cNvSpPr txBox="1"/>
          <p:nvPr userDrawn="1"/>
        </p:nvSpPr>
        <p:spPr>
          <a:xfrm>
            <a:off x="8435749" y="4660776"/>
            <a:ext cx="445048" cy="2308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F3432889-42AD-4551-926D-C112E8EE37AE}" type="slidenum">
              <a:rPr lang="da-DK" sz="900" smtClean="0">
                <a:latin typeface="Dax-Regular" panose="02010504060101020104" pitchFamily="2" charset="0"/>
              </a:rPr>
              <a:pPr algn="r"/>
              <a:t>‹nr.›</a:t>
            </a:fld>
            <a:endParaRPr lang="da-DK" sz="1200" dirty="0">
              <a:latin typeface="Dax-Regular" panose="02010504060101020104" pitchFamily="2" charset="0"/>
            </a:endParaRPr>
          </a:p>
        </p:txBody>
      </p:sp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240709"/>
            <a:ext cx="1002778" cy="48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50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la ud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/>
          <p:cNvGrpSpPr/>
          <p:nvPr/>
        </p:nvGrpSpPr>
        <p:grpSpPr>
          <a:xfrm>
            <a:off x="-1" y="0"/>
            <a:ext cx="9144000" cy="365125"/>
            <a:chOff x="0" y="0"/>
            <a:chExt cx="9140825" cy="365125"/>
          </a:xfrm>
          <a:solidFill>
            <a:srgbClr val="7E3A6B"/>
          </a:solidFill>
        </p:grpSpPr>
        <p:sp>
          <p:nvSpPr>
            <p:cNvPr id="3" name="Rectangle 34"/>
            <p:cNvSpPr>
              <a:spLocks noChangeArrowheads="1"/>
            </p:cNvSpPr>
            <p:nvPr/>
          </p:nvSpPr>
          <p:spPr bwMode="auto">
            <a:xfrm>
              <a:off x="0" y="0"/>
              <a:ext cx="9140825" cy="36353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pic>
          <p:nvPicPr>
            <p:cNvPr id="4" name="Picture 43" descr="FF_logospiral_hvi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652" t="32643" b="63490"/>
            <a:stretch>
              <a:fillRect/>
            </a:stretch>
          </p:blipFill>
          <p:spPr bwMode="auto">
            <a:xfrm>
              <a:off x="0" y="0"/>
              <a:ext cx="6265863" cy="365125"/>
            </a:xfrm>
            <a:prstGeom prst="rect">
              <a:avLst/>
            </a:prstGeom>
            <a:grpFill/>
            <a:extLst/>
          </p:spPr>
        </p:pic>
      </p:grp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539750" y="509141"/>
            <a:ext cx="8076082" cy="479227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Dax-Medium" panose="02010504060101020104" pitchFamily="2" charset="0"/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8" name="Pladsholder til indhold 4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8061582" cy="367240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Dax-Regular"/>
              </a:defRPr>
            </a:lvl1pPr>
            <a:lvl2pPr>
              <a:defRPr sz="2000">
                <a:latin typeface="Dax-Regular"/>
              </a:defRPr>
            </a:lvl2pPr>
            <a:lvl3pPr>
              <a:defRPr sz="2000">
                <a:latin typeface="Dax-Regular"/>
              </a:defRPr>
            </a:lvl3pPr>
            <a:lvl4pPr>
              <a:defRPr sz="2000">
                <a:latin typeface="Dax-Regular"/>
              </a:defRPr>
            </a:lvl4pPr>
            <a:lvl5pPr>
              <a:defRPr sz="2000">
                <a:latin typeface="Dax-Regular"/>
              </a:defRPr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9" name="Tekstfelt 10"/>
          <p:cNvSpPr txBox="1"/>
          <p:nvPr userDrawn="1"/>
        </p:nvSpPr>
        <p:spPr>
          <a:xfrm>
            <a:off x="8435749" y="4660776"/>
            <a:ext cx="445048" cy="2308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F3432889-42AD-4551-926D-C112E8EE37AE}" type="slidenum">
              <a:rPr lang="da-DK" sz="900" smtClean="0">
                <a:latin typeface="Dax-Regular" panose="02010504060101020104" pitchFamily="2" charset="0"/>
              </a:rPr>
              <a:pPr algn="r"/>
              <a:t>‹nr.›</a:t>
            </a:fld>
            <a:endParaRPr lang="da-DK" sz="1200" dirty="0">
              <a:latin typeface="Dax-Regular" panose="020105040601010201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08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la m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e 6"/>
          <p:cNvGrpSpPr/>
          <p:nvPr/>
        </p:nvGrpSpPr>
        <p:grpSpPr>
          <a:xfrm>
            <a:off x="-1" y="0"/>
            <a:ext cx="9144000" cy="365125"/>
            <a:chOff x="0" y="0"/>
            <a:chExt cx="9140825" cy="365125"/>
          </a:xfrm>
          <a:solidFill>
            <a:srgbClr val="7E3A6B"/>
          </a:solidFill>
        </p:grpSpPr>
        <p:sp>
          <p:nvSpPr>
            <p:cNvPr id="8" name="Rectangle 34"/>
            <p:cNvSpPr>
              <a:spLocks noChangeArrowheads="1"/>
            </p:cNvSpPr>
            <p:nvPr/>
          </p:nvSpPr>
          <p:spPr bwMode="auto">
            <a:xfrm>
              <a:off x="0" y="0"/>
              <a:ext cx="9140825" cy="36353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pic>
          <p:nvPicPr>
            <p:cNvPr id="9" name="Picture 43" descr="FF_logospiral_hvi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652" t="32643" b="63490"/>
            <a:stretch>
              <a:fillRect/>
            </a:stretch>
          </p:blipFill>
          <p:spPr bwMode="auto">
            <a:xfrm>
              <a:off x="0" y="0"/>
              <a:ext cx="6265863" cy="365125"/>
            </a:xfrm>
            <a:prstGeom prst="rect">
              <a:avLst/>
            </a:prstGeom>
            <a:grpFill/>
            <a:extLst/>
          </p:spPr>
        </p:pic>
      </p:grp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539750" y="509141"/>
            <a:ext cx="7344618" cy="479227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Dax-Medium" panose="02010504060101020104" pitchFamily="2" charset="0"/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0" name="Pladsholder til indhold 4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8061582" cy="367240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Dax-Regular"/>
              </a:defRPr>
            </a:lvl1pPr>
            <a:lvl2pPr>
              <a:defRPr sz="2000">
                <a:latin typeface="Dax-Regular"/>
              </a:defRPr>
            </a:lvl2pPr>
            <a:lvl3pPr>
              <a:defRPr sz="2000">
                <a:latin typeface="Dax-Regular"/>
              </a:defRPr>
            </a:lvl3pPr>
            <a:lvl4pPr>
              <a:defRPr sz="2000">
                <a:latin typeface="Dax-Regular"/>
              </a:defRPr>
            </a:lvl4pPr>
            <a:lvl5pPr>
              <a:defRPr sz="2000">
                <a:latin typeface="Dax-Regular"/>
              </a:defRPr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11" name="Tekstfelt 10"/>
          <p:cNvSpPr txBox="1"/>
          <p:nvPr userDrawn="1"/>
        </p:nvSpPr>
        <p:spPr>
          <a:xfrm>
            <a:off x="8435749" y="4660776"/>
            <a:ext cx="445048" cy="2308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F3432889-42AD-4551-926D-C112E8EE37AE}" type="slidenum">
              <a:rPr lang="da-DK" sz="900" smtClean="0">
                <a:latin typeface="Dax-Regular" panose="02010504060101020104" pitchFamily="2" charset="0"/>
              </a:rPr>
              <a:pPr algn="r"/>
              <a:t>‹nr.›</a:t>
            </a:fld>
            <a:endParaRPr lang="da-DK" sz="1200" dirty="0">
              <a:latin typeface="Dax-Regular" panose="02010504060101020104" pitchFamily="2" charset="0"/>
            </a:endParaRPr>
          </a:p>
        </p:txBody>
      </p:sp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240709"/>
            <a:ext cx="1002778" cy="48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96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8604250" y="4732784"/>
            <a:ext cx="28823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Tekstboks 3"/>
          <p:cNvSpPr txBox="1"/>
          <p:nvPr userDrawn="1"/>
        </p:nvSpPr>
        <p:spPr>
          <a:xfrm>
            <a:off x="8820472" y="772344"/>
            <a:ext cx="323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 smtClean="0">
                <a:latin typeface="Dax-Regular"/>
              </a:rPr>
              <a:t> </a:t>
            </a:r>
            <a:endParaRPr lang="da-DK" sz="2000" dirty="0">
              <a:latin typeface="Dax-Regular"/>
            </a:endParaRPr>
          </a:p>
        </p:txBody>
      </p:sp>
    </p:spTree>
    <p:extLst>
      <p:ext uri="{BB962C8B-B14F-4D97-AF65-F5344CB8AC3E}">
        <p14:creationId xmlns:p14="http://schemas.microsoft.com/office/powerpoint/2010/main" val="692031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8" r:id="rId2"/>
    <p:sldLayoutId id="2147483670" r:id="rId3"/>
    <p:sldLayoutId id="2147483677" r:id="rId4"/>
    <p:sldLayoutId id="2147483671" r:id="rId5"/>
    <p:sldLayoutId id="2147483673" r:id="rId6"/>
    <p:sldLayoutId id="2147483672" r:id="rId7"/>
    <p:sldLayoutId id="2147483675" r:id="rId8"/>
    <p:sldLayoutId id="2147483674" r:id="rId9"/>
    <p:sldLayoutId id="2147483676" r:id="rId1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3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5" name="Picture 11" descr="FF_logospiral_pos_li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427" t="16278" b="34909"/>
          <a:stretch>
            <a:fillRect/>
          </a:stretch>
        </p:blipFill>
        <p:spPr bwMode="auto">
          <a:xfrm>
            <a:off x="0" y="8878"/>
            <a:ext cx="569912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FF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3491248"/>
            <a:ext cx="2016026" cy="112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1079500" y="827088"/>
            <a:ext cx="7700963" cy="147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r>
              <a:rPr lang="da-DK" sz="4000" dirty="0" smtClean="0">
                <a:solidFill>
                  <a:srgbClr val="00503C"/>
                </a:solidFill>
                <a:latin typeface="Dax-Light" pitchFamily="82" charset="0"/>
              </a:rPr>
              <a:t>Klimatilpasning på Frederiksberg</a:t>
            </a:r>
            <a:endParaRPr lang="da-DK" sz="4000" dirty="0">
              <a:solidFill>
                <a:srgbClr val="00503C"/>
              </a:solidFill>
              <a:latin typeface="Dax-Light" pitchFamily="82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8636348" y="4732784"/>
            <a:ext cx="28823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Nye muligheder for spildevandsselskaberne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5406340" cy="3672408"/>
          </a:xfrm>
        </p:spPr>
        <p:txBody>
          <a:bodyPr/>
          <a:lstStyle/>
          <a:p>
            <a:r>
              <a:rPr lang="da-DK" dirty="0" smtClean="0"/>
              <a:t>For at løse klimaudfordringerne har der været behov for at tænke ud af boksen ift. tekniske løsninger</a:t>
            </a:r>
          </a:p>
          <a:p>
            <a:endParaRPr lang="da-DK" dirty="0" smtClean="0"/>
          </a:p>
          <a:p>
            <a:r>
              <a:rPr lang="da-DK" dirty="0" smtClean="0"/>
              <a:t>Lovgivningen har åbnet mulighed for at vi samarbejder på nye måder end tidligere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8013" y="1204392"/>
            <a:ext cx="1897381" cy="374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94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 private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5550356" cy="3672408"/>
          </a:xfrm>
        </p:spPr>
        <p:txBody>
          <a:bodyPr/>
          <a:lstStyle/>
          <a:p>
            <a:r>
              <a:rPr lang="da-DK" dirty="0" smtClean="0"/>
              <a:t>Frederiksberg Forsyning arbejder også sammen med private for at sikre deres ejendomme</a:t>
            </a:r>
          </a:p>
          <a:p>
            <a:pPr lvl="1"/>
            <a:r>
              <a:rPr lang="da-DK" dirty="0" smtClean="0"/>
              <a:t>Vejledning om mulige løsninger</a:t>
            </a:r>
          </a:p>
          <a:p>
            <a:pPr lvl="1"/>
            <a:r>
              <a:rPr lang="da-DK" dirty="0" smtClean="0"/>
              <a:t>Samarbejde om konkrete projekter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3" y="916360"/>
            <a:ext cx="3530573" cy="376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4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Eksempel på et privat projekt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8061582" cy="1368152"/>
          </a:xfrm>
        </p:spPr>
        <p:txBody>
          <a:bodyPr/>
          <a:lstStyle/>
          <a:p>
            <a:r>
              <a:rPr lang="da-DK" dirty="0" smtClean="0"/>
              <a:t>Helenevej er et projekt gennemført i dialog med private (og Frederiksberg Kommune)</a:t>
            </a:r>
          </a:p>
          <a:p>
            <a:r>
              <a:rPr lang="da-DK" dirty="0" smtClean="0"/>
              <a:t>Her blev der etableret en permeabel vejbelægning i forbindelse med renovering af vejen. Løsningen er finansieret af forsyningen.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2609997"/>
            <a:ext cx="6117374" cy="253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69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a-DK" sz="3600" dirty="0"/>
              <a:t>Skybrudsplanerne</a:t>
            </a:r>
          </a:p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1924472"/>
            <a:ext cx="4140835" cy="287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4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Fremtiden med vand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3678148" cy="3672408"/>
          </a:xfrm>
        </p:spPr>
        <p:txBody>
          <a:bodyPr/>
          <a:lstStyle/>
          <a:p>
            <a:r>
              <a:rPr lang="da-DK" dirty="0">
                <a:latin typeface="Dax-Regular" panose="02010504060101020104" pitchFamily="2" charset="0"/>
              </a:rPr>
              <a:t>Frederiksberg og København skal ændres således, at vandet naturligt følger hovedvandvejene. </a:t>
            </a:r>
            <a:endParaRPr lang="da-DK" dirty="0" smtClean="0">
              <a:latin typeface="Dax-Regular" panose="02010504060101020104" pitchFamily="2" charset="0"/>
            </a:endParaRPr>
          </a:p>
          <a:p>
            <a:endParaRPr lang="da-DK" dirty="0">
              <a:latin typeface="Dax-Regular" panose="02010504060101020104" pitchFamily="2" charset="0"/>
            </a:endParaRPr>
          </a:p>
          <a:p>
            <a:r>
              <a:rPr lang="da-DK" dirty="0">
                <a:latin typeface="Dax-Regular" panose="02010504060101020104" pitchFamily="2" charset="0"/>
              </a:rPr>
              <a:t>De foreløbige estimater vurdere de samlede investeringer til 10 mia. kr. i løbet af de kommende år</a:t>
            </a:r>
          </a:p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805"/>
          <a:stretch/>
        </p:blipFill>
        <p:spPr>
          <a:xfrm>
            <a:off x="5364088" y="1636440"/>
            <a:ext cx="3107385" cy="228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3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Planen for Frederiksberg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3894172" cy="3672408"/>
          </a:xfrm>
        </p:spPr>
        <p:txBody>
          <a:bodyPr/>
          <a:lstStyle/>
          <a:p>
            <a:r>
              <a:rPr lang="da-DK" sz="1800" dirty="0" smtClean="0"/>
              <a:t>Som led i håndteringen af den øgede vandmængde er der lavet en plan for Frederiksberg som indeholder 56 skybrudsprojekter, som  i stedet for traditionel </a:t>
            </a:r>
            <a:r>
              <a:rPr lang="da-DK" sz="1800" dirty="0"/>
              <a:t>håndtering af regnvandet i rør, rørbassiner og andre tekniske anlæg </a:t>
            </a:r>
            <a:r>
              <a:rPr lang="da-DK" sz="1800" dirty="0" smtClean="0"/>
              <a:t>håndterer regnvandet på terræn</a:t>
            </a:r>
            <a:endParaRPr lang="da-DK" sz="1800" dirty="0"/>
          </a:p>
          <a:p>
            <a:endParaRPr lang="da-DK" sz="1800" dirty="0" smtClean="0"/>
          </a:p>
          <a:p>
            <a:r>
              <a:rPr lang="da-DK" sz="1800" dirty="0" smtClean="0"/>
              <a:t>Budgetoverslag over 20-25 år: 1.25 </a:t>
            </a:r>
            <a:r>
              <a:rPr lang="da-DK" sz="1800" dirty="0"/>
              <a:t>mia. </a:t>
            </a:r>
            <a:r>
              <a:rPr lang="da-DK" sz="1800" dirty="0" err="1"/>
              <a:t>kr</a:t>
            </a:r>
            <a:endParaRPr lang="da-DK" sz="1800" dirty="0"/>
          </a:p>
          <a:p>
            <a:endParaRPr lang="da-DK" sz="1800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8525" y="1233964"/>
            <a:ext cx="4565475" cy="311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7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3966180" cy="3672408"/>
          </a:xfrm>
        </p:spPr>
        <p:txBody>
          <a:bodyPr/>
          <a:lstStyle/>
          <a:p>
            <a:r>
              <a:rPr lang="da-DK" dirty="0" smtClean="0"/>
              <a:t>Hvert vandopland består af en række projekter som er beskrevet overordnet</a:t>
            </a:r>
          </a:p>
          <a:p>
            <a:endParaRPr lang="da-DK" dirty="0"/>
          </a:p>
          <a:p>
            <a:r>
              <a:rPr lang="da-DK" dirty="0" smtClean="0"/>
              <a:t>Projekterne igangsættes trinvis efter en plan som tager hensyn til både politiske beslutninger om byudviklingen og de hydrauliske forhold.</a:t>
            </a:r>
            <a:endParaRPr lang="da-DK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974802"/>
            <a:ext cx="3024336" cy="396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9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Forsyningen betaler…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 smtClean="0"/>
              <a:t>Spildevandsselskaberne har mulighed for at betale både kommunale og private projekter hvis de er billigere end en traditionel løsning</a:t>
            </a:r>
          </a:p>
          <a:p>
            <a:endParaRPr lang="da-DK" dirty="0"/>
          </a:p>
          <a:p>
            <a:r>
              <a:rPr lang="da-DK" dirty="0" smtClean="0"/>
              <a:t>Reglerne er komplekse men åbner gode muligheder for 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4590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Lindevangsparken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4651" y="1099202"/>
            <a:ext cx="2866133" cy="3821510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09935" y="1576891"/>
            <a:ext cx="3821509" cy="2866132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16961" y="1595326"/>
            <a:ext cx="3821511" cy="2866133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81" y="1708448"/>
            <a:ext cx="2889375" cy="216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1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484312"/>
            <a:ext cx="6840760" cy="454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58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Agenda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3894172" cy="3672408"/>
          </a:xfrm>
        </p:spPr>
        <p:txBody>
          <a:bodyPr/>
          <a:lstStyle/>
          <a:p>
            <a:r>
              <a:rPr lang="da-DK" dirty="0" smtClean="0"/>
              <a:t>Om Frederiksberg og dens forsyning</a:t>
            </a:r>
          </a:p>
          <a:p>
            <a:r>
              <a:rPr lang="da-DK" dirty="0" smtClean="0"/>
              <a:t>Klimatilpasning på Frederiksberg</a:t>
            </a:r>
          </a:p>
          <a:p>
            <a:r>
              <a:rPr lang="da-DK" dirty="0" smtClean="0"/>
              <a:t>Skybrudsplanerne</a:t>
            </a:r>
          </a:p>
          <a:p>
            <a:r>
              <a:rPr lang="da-DK" dirty="0" smtClean="0"/>
              <a:t>Fremtidens udfordringer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556" y="1492424"/>
            <a:ext cx="431417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2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a-DK" sz="3600" dirty="0" smtClean="0"/>
              <a:t>Fremtidens udfordringer</a:t>
            </a:r>
            <a:endParaRPr lang="da-DK" sz="3600" dirty="0"/>
          </a:p>
        </p:txBody>
      </p:sp>
    </p:spTree>
    <p:extLst>
      <p:ext uri="{BB962C8B-B14F-4D97-AF65-F5344CB8AC3E}">
        <p14:creationId xmlns:p14="http://schemas.microsoft.com/office/powerpoint/2010/main" val="9704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268353"/>
            <a:ext cx="9036496" cy="4919761"/>
          </a:xfrm>
          <a:prstGeom prst="rect">
            <a:avLst/>
          </a:prstGeo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628650" y="273930"/>
            <a:ext cx="7886700" cy="71082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Dax-Medium" panose="02010504060101020104" pitchFamily="2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da-DK" kern="0" smtClean="0">
                <a:solidFill>
                  <a:schemeClr val="bg1"/>
                </a:solidFill>
              </a:rPr>
              <a:t>Fra periferi til spotlight</a:t>
            </a:r>
            <a:endParaRPr lang="da-DK" kern="0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1613575" y="1158857"/>
            <a:ext cx="35858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dirty="0">
                <a:solidFill>
                  <a:schemeClr val="bg1"/>
                </a:solidFill>
                <a:latin typeface="Dax-Regular" panose="02010504060101020104" pitchFamily="2" charset="0"/>
                <a:ea typeface="+mj-ea"/>
                <a:cs typeface="+mj-cs"/>
              </a:rPr>
              <a:t>Forsyningsselskaberne er gået fra ukendte enheder til helt centrale for udviklingen af byer</a:t>
            </a:r>
          </a:p>
        </p:txBody>
      </p:sp>
    </p:spTree>
    <p:extLst>
      <p:ext uri="{BB962C8B-B14F-4D97-AF65-F5344CB8AC3E}">
        <p14:creationId xmlns:p14="http://schemas.microsoft.com/office/powerpoint/2010/main" val="349101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Erfaring med overflade projekter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6619" y="1857988"/>
            <a:ext cx="3545910" cy="1660742"/>
          </a:xfrm>
          <a:prstGeom prst="rect">
            <a:avLst/>
          </a:prstGeom>
          <a:scene3d>
            <a:camera prst="isometricOffAxis2Left"/>
            <a:lightRig rig="threePt" dir="t"/>
          </a:scene3d>
          <a:sp3d extrusionH="330200">
            <a:extrusionClr>
              <a:schemeClr val="bg2">
                <a:lumMod val="75000"/>
              </a:schemeClr>
            </a:extrusionClr>
          </a:sp3d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017" y="2928209"/>
            <a:ext cx="839378" cy="92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9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Erfaringer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>
          <a:xfrm>
            <a:off x="1907704" y="1204392"/>
            <a:ext cx="6687690" cy="367240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Det virker </a:t>
            </a:r>
          </a:p>
          <a:p>
            <a:pPr lvl="1"/>
            <a:r>
              <a:rPr lang="da-DK" dirty="0">
                <a:latin typeface="Dax-Regular" panose="02010504060101020104" pitchFamily="2" charset="0"/>
              </a:rPr>
              <a:t>Det er både teknisk, organisatorisk og økonomisk muligt at gennemføre denne type projekter</a:t>
            </a:r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Det kræver kniv og gaffel til kamelerne</a:t>
            </a:r>
          </a:p>
          <a:p>
            <a:pPr lvl="1"/>
            <a:r>
              <a:rPr lang="da-DK" dirty="0">
                <a:latin typeface="Dax-Regular" panose="02010504060101020104" pitchFamily="2" charset="0"/>
              </a:rPr>
              <a:t>Mange forskellige interessenter, nye tekniske løsninger og organisering kræver åbenhed for forandring – og vilje til at gennemføre dem</a:t>
            </a:r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367" y="1294858"/>
            <a:ext cx="681179" cy="95365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16" y="3042099"/>
            <a:ext cx="997830" cy="6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Traditionelle projekter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 smtClean="0"/>
              <a:t>Da spildevandsselskaberne var i periferien passede vi os selv</a:t>
            </a:r>
            <a:endParaRPr lang="da-DK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2303554"/>
            <a:ext cx="4901609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7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Når spildevandsselskabet kommer op til overfladen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1492424"/>
            <a:ext cx="6248942" cy="352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82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Udfordring: at være i rette tid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>
          <a:xfrm>
            <a:off x="533812" y="1204392"/>
            <a:ext cx="4758268" cy="3672408"/>
          </a:xfrm>
        </p:spPr>
        <p:txBody>
          <a:bodyPr/>
          <a:lstStyle/>
          <a:p>
            <a:r>
              <a:rPr lang="da-DK" dirty="0" smtClean="0"/>
              <a:t>Når private gennemfører projekter som kunne være relevante ift. Regnvandshåndtering er vi ofte ”for sent på den”</a:t>
            </a:r>
          </a:p>
          <a:p>
            <a:endParaRPr lang="da-DK" dirty="0"/>
          </a:p>
          <a:p>
            <a:r>
              <a:rPr lang="da-DK" dirty="0" smtClean="0"/>
              <a:t>Vi har ikke den rette relation med projektejerne</a:t>
            </a:r>
          </a:p>
          <a:p>
            <a:endParaRPr lang="da-DK" dirty="0"/>
          </a:p>
          <a:p>
            <a:r>
              <a:rPr lang="da-DK" dirty="0" smtClean="0"/>
              <a:t>Hvordan kommer vi ind i rette tid og kan påvirke en løsning og give den rette sparring?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988368"/>
            <a:ext cx="3419872" cy="311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78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Kontaktinformation</a:t>
            </a:r>
            <a:endParaRPr lang="da-DK" dirty="0"/>
          </a:p>
        </p:txBody>
      </p:sp>
      <p:sp>
        <p:nvSpPr>
          <p:cNvPr id="4" name="Rektangel 3"/>
          <p:cNvSpPr/>
          <p:nvPr/>
        </p:nvSpPr>
        <p:spPr>
          <a:xfrm>
            <a:off x="6300192" y="1636440"/>
            <a:ext cx="266429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400" b="1" dirty="0">
                <a:latin typeface="Arial" panose="020B0604020202020204" pitchFamily="34" charset="0"/>
                <a:cs typeface="Arial" panose="020B0604020202020204" pitchFamily="34" charset="0"/>
              </a:rPr>
              <a:t>Kristian E. Beyer</a:t>
            </a:r>
            <a: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Chef for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Forretningsudvikling</a:t>
            </a:r>
            <a: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  <a:t>Frederiksberg Forsyning A/S</a:t>
            </a:r>
            <a:b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  <a:t>Direkte +45 38 18 51 19</a:t>
            </a:r>
            <a:b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  <a:t>Mobil +45 30 76 61 19</a:t>
            </a:r>
          </a:p>
          <a:p>
            <a:r>
              <a:rPr lang="da-DK" sz="1400" dirty="0"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da-DK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krbe@frb-forsyning.dk</a:t>
            </a:r>
            <a:endParaRPr lang="da-D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600" dirty="0"/>
          </a:p>
          <a:p>
            <a:endParaRPr lang="da-DK" sz="1600" dirty="0"/>
          </a:p>
          <a:p>
            <a:endParaRPr lang="da-DK" sz="1600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436000"/>
            <a:ext cx="4248472" cy="2832314"/>
          </a:xfrm>
          <a:prstGeom prst="rect">
            <a:avLst/>
          </a:prstGeom>
        </p:spPr>
      </p:pic>
      <p:sp>
        <p:nvSpPr>
          <p:cNvPr id="6" name="Pladsholder til indhold 2"/>
          <p:cNvSpPr>
            <a:spLocks noGrp="1"/>
          </p:cNvSpPr>
          <p:nvPr>
            <p:ph idx="4294967295"/>
          </p:nvPr>
        </p:nvSpPr>
        <p:spPr>
          <a:xfrm>
            <a:off x="6337190" y="3436640"/>
            <a:ext cx="2627298" cy="151025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Frederiksberg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Forsyning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A/S</a:t>
            </a:r>
          </a:p>
          <a:p>
            <a:pPr marL="0" indent="0">
              <a:buNone/>
            </a:pP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Stæhr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Johansens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Vej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</a:p>
          <a:p>
            <a:pPr marL="0" indent="0">
              <a:buNone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2000 Frederiksberg</a:t>
            </a:r>
          </a:p>
          <a:p>
            <a:pPr marL="0" indent="0">
              <a:buNone/>
            </a:pP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Tlf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 38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18 50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ff@frb-forsyning.dk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8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a-DK" sz="3200" dirty="0" smtClean="0"/>
              <a:t>Om Frederiksberg og dens forsyning</a:t>
            </a:r>
            <a:endParaRPr lang="da-DK" sz="3200" dirty="0"/>
          </a:p>
        </p:txBody>
      </p:sp>
    </p:spTree>
    <p:extLst>
      <p:ext uri="{BB962C8B-B14F-4D97-AF65-F5344CB8AC3E}">
        <p14:creationId xmlns:p14="http://schemas.microsoft.com/office/powerpoint/2010/main" val="26768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Frederiksberg</a:t>
            </a:r>
            <a:endParaRPr lang="da-DK" dirty="0"/>
          </a:p>
        </p:txBody>
      </p:sp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1262098"/>
            <a:ext cx="3600400" cy="321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dsholder til indhold 2"/>
          <p:cNvSpPr txBox="1">
            <a:spLocks/>
          </p:cNvSpPr>
          <p:nvPr/>
        </p:nvSpPr>
        <p:spPr>
          <a:xfrm>
            <a:off x="686212" y="1356792"/>
            <a:ext cx="4749884" cy="367240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Dax-Regular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Dax-Regular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Dax-Regular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Dax-Regular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Dax-Regular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675"/>
              </a:spcBef>
            </a:pPr>
            <a:r>
              <a:rPr lang="da-DK" dirty="0">
                <a:latin typeface="Dax-Regular" pitchFamily="2" charset="0"/>
              </a:rPr>
              <a:t>Grøn kommune</a:t>
            </a:r>
          </a:p>
          <a:p>
            <a:pPr>
              <a:lnSpc>
                <a:spcPct val="90000"/>
              </a:lnSpc>
              <a:spcBef>
                <a:spcPts val="675"/>
              </a:spcBef>
            </a:pPr>
            <a:r>
              <a:rPr lang="da-DK" dirty="0">
                <a:latin typeface="Dax-Regular" pitchFamily="2" charset="0"/>
              </a:rPr>
              <a:t>104.481 borgere </a:t>
            </a:r>
          </a:p>
          <a:p>
            <a:pPr>
              <a:lnSpc>
                <a:spcPct val="90000"/>
              </a:lnSpc>
              <a:spcBef>
                <a:spcPts val="675"/>
              </a:spcBef>
            </a:pPr>
            <a:r>
              <a:rPr lang="da-DK" dirty="0">
                <a:latin typeface="Dax-Regular" pitchFamily="2" charset="0"/>
              </a:rPr>
              <a:t>4.800 virksomheder</a:t>
            </a:r>
          </a:p>
          <a:p>
            <a:pPr>
              <a:lnSpc>
                <a:spcPct val="90000"/>
              </a:lnSpc>
              <a:spcBef>
                <a:spcPts val="675"/>
              </a:spcBef>
            </a:pPr>
            <a:r>
              <a:rPr lang="da-DK" dirty="0">
                <a:latin typeface="Dax-Regular" pitchFamily="2" charset="0"/>
              </a:rPr>
              <a:t>97 % bor i lejlighed</a:t>
            </a:r>
          </a:p>
          <a:p>
            <a:pPr>
              <a:lnSpc>
                <a:spcPct val="90000"/>
              </a:lnSpc>
              <a:spcBef>
                <a:spcPts val="675"/>
              </a:spcBef>
            </a:pPr>
            <a:r>
              <a:rPr lang="da-DK" dirty="0">
                <a:latin typeface="Dax-Regular" pitchFamily="2" charset="0"/>
              </a:rPr>
              <a:t>46 % af husstandene er på én person</a:t>
            </a:r>
          </a:p>
          <a:p>
            <a:pPr>
              <a:lnSpc>
                <a:spcPct val="90000"/>
              </a:lnSpc>
              <a:spcBef>
                <a:spcPts val="675"/>
              </a:spcBef>
            </a:pPr>
            <a:r>
              <a:rPr lang="da-DK" dirty="0">
                <a:latin typeface="Dax-Regular" pitchFamily="2" charset="0"/>
              </a:rPr>
              <a:t>Samlet areal: 8,8 </a:t>
            </a:r>
            <a:r>
              <a:rPr lang="da-DK" dirty="0" smtClean="0">
                <a:latin typeface="Dax-Regular" pitchFamily="2" charset="0"/>
              </a:rPr>
              <a:t>km</a:t>
            </a:r>
            <a:r>
              <a:rPr lang="da-DK" baseline="30000" dirty="0" smtClean="0">
                <a:latin typeface="Dax-Regular" pitchFamily="2" charset="0"/>
              </a:rPr>
              <a:t>2</a:t>
            </a:r>
            <a:endParaRPr lang="da-DK" dirty="0">
              <a:latin typeface="Dax-Regular" pitchFamily="2" charset="0"/>
            </a:endParaRPr>
          </a:p>
          <a:p>
            <a:endParaRPr lang="da-DK" kern="0" dirty="0"/>
          </a:p>
        </p:txBody>
      </p:sp>
    </p:spTree>
    <p:extLst>
      <p:ext uri="{BB962C8B-B14F-4D97-AF65-F5344CB8AC3E}">
        <p14:creationId xmlns:p14="http://schemas.microsoft.com/office/powerpoint/2010/main" val="151453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Frederiksberg Energi koncernen</a:t>
            </a:r>
            <a:endParaRPr lang="da-DK" dirty="0"/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1132384"/>
            <a:ext cx="5131908" cy="3773757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323528" y="2356520"/>
            <a:ext cx="2520280" cy="929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75"/>
              </a:spcBef>
            </a:pPr>
            <a:r>
              <a:rPr lang="da-DK" dirty="0">
                <a:latin typeface="Dax-Regular" pitchFamily="2" charset="0"/>
              </a:rPr>
              <a:t>Koncern-omsætning: 571 mio. kr. </a:t>
            </a:r>
          </a:p>
          <a:p>
            <a:pPr>
              <a:lnSpc>
                <a:spcPct val="90000"/>
              </a:lnSpc>
              <a:spcBef>
                <a:spcPts val="675"/>
              </a:spcBef>
            </a:pPr>
            <a:r>
              <a:rPr lang="da-DK" dirty="0">
                <a:latin typeface="Dax-Regular" pitchFamily="2" charset="0"/>
              </a:rPr>
              <a:t>Ca. 200 </a:t>
            </a:r>
            <a:r>
              <a:rPr lang="da-DK" dirty="0" smtClean="0">
                <a:latin typeface="Dax-Regular" pitchFamily="2" charset="0"/>
              </a:rPr>
              <a:t>medarbejdere</a:t>
            </a:r>
            <a:endParaRPr lang="da-DK" dirty="0">
              <a:latin typeface="Dax-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84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a-DK" sz="3600" dirty="0"/>
              <a:t>Klimatilpasning på Frederiksberg</a:t>
            </a:r>
          </a:p>
          <a:p>
            <a:pPr algn="ctr"/>
            <a:endParaRPr lang="da-DK" sz="3600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2192" y="2241433"/>
            <a:ext cx="6512176" cy="263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0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Mere vand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6305" y="1060376"/>
            <a:ext cx="6490435" cy="3816424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467544" y="451676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 sz="1400" dirty="0"/>
              <a:t>Målet er maksimalt 10 cm vand på terræn under en 100 års regn med 2112 som </a:t>
            </a:r>
            <a:r>
              <a:rPr lang="da-DK" sz="1400" dirty="0" err="1"/>
              <a:t>referenceår</a:t>
            </a:r>
            <a:r>
              <a:rPr lang="da-DK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2822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Vandet skal i fremtiden håndteres af 3 parter i </a:t>
            </a:r>
            <a:r>
              <a:rPr lang="da-DK" dirty="0" smtClean="0"/>
              <a:t>byen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2308" y="1924472"/>
            <a:ext cx="4584589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7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 traditionelle kloakker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 smtClean="0"/>
              <a:t>I de kommende år skal der etableres en række løsninger som udbygger kapaciteten i det eksisterende kloaknet</a:t>
            </a:r>
          </a:p>
          <a:p>
            <a:endParaRPr lang="da-DK" dirty="0" smtClean="0"/>
          </a:p>
          <a:p>
            <a:r>
              <a:rPr lang="da-DK" dirty="0" smtClean="0"/>
              <a:t>En bassinledning i 5. juni Plads området er et eksempel på denne kapacitets udvidelse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0515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6a">
  <a:themeElements>
    <a:clrScheme name="Frederiksberg Forsyning">
      <a:dk1>
        <a:sysClr val="windowText" lastClr="000000"/>
      </a:dk1>
      <a:lt1>
        <a:sysClr val="window" lastClr="FFFFFF"/>
      </a:lt1>
      <a:dk2>
        <a:srgbClr val="00523D"/>
      </a:dk2>
      <a:lt2>
        <a:srgbClr val="00523D"/>
      </a:lt2>
      <a:accent1>
        <a:srgbClr val="00523D"/>
      </a:accent1>
      <a:accent2>
        <a:srgbClr val="7DA42E"/>
      </a:accent2>
      <a:accent3>
        <a:srgbClr val="C6D92D"/>
      </a:accent3>
      <a:accent4>
        <a:srgbClr val="00523D"/>
      </a:accent4>
      <a:accent5>
        <a:srgbClr val="7DA42E"/>
      </a:accent5>
      <a:accent6>
        <a:srgbClr val="C6D92D"/>
      </a:accent6>
      <a:hlink>
        <a:srgbClr val="000000"/>
      </a:hlink>
      <a:folHlink>
        <a:srgbClr val="000000"/>
      </a:folHlink>
    </a:clrScheme>
    <a:fontScheme name="Kontortem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000" dirty="0">
            <a:latin typeface="Dax-Regular"/>
          </a:defRPr>
        </a:defPPr>
      </a:lstStyle>
    </a:txDef>
  </a:objectDefaults>
  <a:extraClrSchemeLst>
    <a:extraClrScheme>
      <a:clrScheme name="Kontor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ntortem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ntortem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ntortem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ntortem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ntortem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ntortem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ntortem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ntortem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ntortem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ntortem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ntortem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æsentation3" id="{33BC5DA2-5AB6-4BD7-8BF1-B9A89B602300}" vid="{2EF219BC-C2DB-45AA-9C69-B1304855E2DC}"/>
    </a:ext>
  </a:extLst>
</a:theme>
</file>

<file path=ppt/theme/theme2.xml><?xml version="1.0" encoding="utf-8"?>
<a:theme xmlns:a="http://schemas.openxmlformats.org/drawingml/2006/main" name="Kontor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103</TotalTime>
  <Words>532</Words>
  <Application>Microsoft Office PowerPoint</Application>
  <PresentationFormat>Brugerdefineret</PresentationFormat>
  <Paragraphs>82</Paragraphs>
  <Slides>27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27</vt:i4>
      </vt:variant>
    </vt:vector>
  </HeadingPairs>
  <TitlesOfParts>
    <vt:vector size="32" baseType="lpstr">
      <vt:lpstr>Dax-Medium</vt:lpstr>
      <vt:lpstr>Arial</vt:lpstr>
      <vt:lpstr>Dax-Regular</vt:lpstr>
      <vt:lpstr>Dax-Light</vt:lpstr>
      <vt:lpstr>16a</vt:lpstr>
      <vt:lpstr>PowerPoint-præsentation</vt:lpstr>
      <vt:lpstr>Agenda</vt:lpstr>
      <vt:lpstr>PowerPoint-præsentation</vt:lpstr>
      <vt:lpstr>Frederiksberg</vt:lpstr>
      <vt:lpstr>Frederiksberg Energi koncernen</vt:lpstr>
      <vt:lpstr>PowerPoint-præsentation</vt:lpstr>
      <vt:lpstr>Mere vand</vt:lpstr>
      <vt:lpstr>Vandet skal i fremtiden håndteres af 3 parter i byen</vt:lpstr>
      <vt:lpstr>De traditionelle kloakker</vt:lpstr>
      <vt:lpstr>Nye muligheder for spildevandsselskaberne</vt:lpstr>
      <vt:lpstr>De private</vt:lpstr>
      <vt:lpstr>Eksempel på et privat projekt</vt:lpstr>
      <vt:lpstr>PowerPoint-præsentation</vt:lpstr>
      <vt:lpstr>Fremtiden med vand</vt:lpstr>
      <vt:lpstr>Planen for Frederiksberg</vt:lpstr>
      <vt:lpstr>PowerPoint-præsentation</vt:lpstr>
      <vt:lpstr>Forsyningen betaler…</vt:lpstr>
      <vt:lpstr>Lindevangsparken</vt:lpstr>
      <vt:lpstr>PowerPoint-præsentation</vt:lpstr>
      <vt:lpstr>PowerPoint-præsentation</vt:lpstr>
      <vt:lpstr>PowerPoint-præsentation</vt:lpstr>
      <vt:lpstr>Erfaring med overflade projekter</vt:lpstr>
      <vt:lpstr>Erfaringer</vt:lpstr>
      <vt:lpstr>Traditionelle projekter</vt:lpstr>
      <vt:lpstr>Når spildevandsselskabet kommer op til overfladen</vt:lpstr>
      <vt:lpstr>Udfordring: at være i rette tid</vt:lpstr>
      <vt:lpstr>Kontaktinformation</vt:lpstr>
    </vt:vector>
  </TitlesOfParts>
  <Company>Frederiksberg Forsyning A/S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Kristian E. Beyer</dc:creator>
  <cp:lastModifiedBy>Kristian E. Beyer</cp:lastModifiedBy>
  <cp:revision>16</cp:revision>
  <dcterms:created xsi:type="dcterms:W3CDTF">2016-10-26T11:52:10Z</dcterms:created>
  <dcterms:modified xsi:type="dcterms:W3CDTF">2016-10-26T13:35:37Z</dcterms:modified>
</cp:coreProperties>
</file>